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04" r:id="rId3"/>
    <p:sldId id="306" r:id="rId4"/>
    <p:sldId id="307" r:id="rId5"/>
    <p:sldId id="308" r:id="rId6"/>
    <p:sldId id="309" r:id="rId7"/>
    <p:sldId id="310" r:id="rId8"/>
    <p:sldId id="317" r:id="rId9"/>
    <p:sldId id="318" r:id="rId10"/>
    <p:sldId id="311" r:id="rId11"/>
    <p:sldId id="314" r:id="rId12"/>
    <p:sldId id="315" r:id="rId13"/>
    <p:sldId id="316" r:id="rId14"/>
    <p:sldId id="312" r:id="rId15"/>
    <p:sldId id="305" r:id="rId16"/>
  </p:sldIdLst>
  <p:sldSz cx="12192000" cy="6858000"/>
  <p:notesSz cx="6858000" cy="9144000"/>
  <p:defaultTextStyle>
    <a:defPPr rtl="0"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3C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437" autoAdjust="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50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sl-SI" dirty="0"/>
          </a:p>
        </p:txBody>
      </p:sp>
      <p:sp>
        <p:nvSpPr>
          <p:cNvPr id="3" name="Označba mesta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 rtl="0"/>
            <a:fld id="{67F745E7-41AA-437F-88BC-D5378A9D452F}" type="datetime1">
              <a:rPr lang="sl-SI" smtClean="0"/>
              <a:pPr algn="r" rtl="0"/>
              <a:t>30. 03. 2020</a:t>
            </a:fld>
            <a:endParaRPr lang="sl-SI" dirty="0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sl-SI" dirty="0"/>
          </a:p>
        </p:txBody>
      </p:sp>
      <p:sp>
        <p:nvSpPr>
          <p:cNvPr id="5" name="Označba mesta za številko diapoz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 rtl="0"/>
            <a:fld id="{73F7AA83-DE31-4E93-AB07-EF7FB05F6670}" type="slidenum">
              <a:rPr lang="sl-SI" smtClean="0"/>
              <a:pPr algn="r" rtl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sl-SI" dirty="0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>
              <a:defRPr sz="1200"/>
            </a:lvl1pPr>
          </a:lstStyle>
          <a:p>
            <a:fld id="{DFFA8BB3-6156-4313-89DD-AF298ABC6B96}" type="datetime1">
              <a:rPr lang="sl-SI" smtClean="0"/>
              <a:pPr/>
              <a:t>30. 03. 2020</a:t>
            </a:fld>
            <a:endParaRPr lang="sl-SI" dirty="0"/>
          </a:p>
        </p:txBody>
      </p:sp>
      <p:sp>
        <p:nvSpPr>
          <p:cNvPr id="4" name="Označba mesta za sliko diapoz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sl-SI" dirty="0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sl-SI" dirty="0" smtClean="0"/>
              <a:t>Kliknite, če želite urediti sloge besedila matrice</a:t>
            </a:r>
          </a:p>
          <a:p>
            <a:pPr lvl="1" rtl="0"/>
            <a:r>
              <a:rPr lang="sl-SI" dirty="0" smtClean="0"/>
              <a:t>Druga raven</a:t>
            </a:r>
          </a:p>
          <a:p>
            <a:pPr lvl="2" rtl="0"/>
            <a:r>
              <a:rPr lang="sl-SI" dirty="0" smtClean="0"/>
              <a:t>Tretja raven</a:t>
            </a:r>
          </a:p>
          <a:p>
            <a:pPr lvl="3" rtl="0"/>
            <a:r>
              <a:rPr lang="sl-SI" dirty="0" smtClean="0"/>
              <a:t>Četrta raven</a:t>
            </a:r>
          </a:p>
          <a:p>
            <a:pPr lvl="4" rtl="0"/>
            <a:r>
              <a:rPr lang="sl-SI" dirty="0" smtClean="0"/>
              <a:t>Peta raven</a:t>
            </a:r>
            <a:endParaRPr lang="sl-SI" dirty="0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sl-SI" dirty="0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/>
            <a:fld id="{935E2820-AFE1-45FA-949E-17BDB534E1DC}" type="slidenum">
              <a:rPr lang="sl-SI" smtClean="0"/>
              <a:pPr algn="r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za sliko diapoz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za opomb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sl-SI" noProof="0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algn="r" rtl="0"/>
            <a:fld id="{935E2820-AFE1-45FA-949E-17BDB534E1DC}" type="slidenum">
              <a:rPr lang="sl-SI" smtClean="0"/>
              <a:pPr algn="r" rtl="0"/>
              <a:t>1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06991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rtlCol="0" anchor="b">
            <a:normAutofit/>
          </a:bodyPr>
          <a:lstStyle>
            <a:lvl1pPr algn="l" rtl="0">
              <a:lnSpc>
                <a:spcPct val="80000"/>
              </a:lnSpc>
              <a:defRPr sz="6600"/>
            </a:lvl1pPr>
          </a:lstStyle>
          <a:p>
            <a:pPr rtl="0"/>
            <a:r>
              <a:rPr lang="sl-SI" smtClean="0"/>
              <a:t>Uredite slog naslova matrice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65213" y="3108804"/>
            <a:ext cx="7091361" cy="838200"/>
          </a:xfrm>
        </p:spPr>
        <p:txBody>
          <a:bodyPr rtlCol="0"/>
          <a:lstStyle>
            <a:lvl1pPr marL="0" indent="0" algn="l" rtl="0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pPr rtl="0"/>
            <a:r>
              <a:rPr lang="sl-SI" smtClean="0"/>
              <a:t>Kliknite, da uredite slog podnaslova matrice</a:t>
            </a:r>
            <a:endParaRPr lang="sl-SI" dirty="0"/>
          </a:p>
        </p:txBody>
      </p:sp>
      <p:sp>
        <p:nvSpPr>
          <p:cNvPr id="8" name="Označba mesta za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FF242750-53DD-4847-9CB0-77626A625999}" type="datetime1">
              <a:rPr lang="sl-SI" smtClean="0"/>
              <a:pPr/>
              <a:t>30. 03. 2020</a:t>
            </a:fld>
            <a:endParaRPr lang="sl-SI" dirty="0"/>
          </a:p>
        </p:txBody>
      </p:sp>
      <p:sp>
        <p:nvSpPr>
          <p:cNvPr id="9" name="Označba mesta za nogo 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l-SI" dirty="0"/>
          </a:p>
        </p:txBody>
      </p:sp>
      <p:sp>
        <p:nvSpPr>
          <p:cNvPr id="10" name="Označba mesta za številko diapozitiva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sl-SI" smtClean="0"/>
              <a:pPr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sl-SI" dirty="0" smtClean="0"/>
              <a:t>Kliknite, če želite urediti slog naslova matrice</a:t>
            </a:r>
            <a:endParaRPr lang="sl-SI" dirty="0"/>
          </a:p>
        </p:txBody>
      </p:sp>
      <p:sp>
        <p:nvSpPr>
          <p:cNvPr id="3" name="Označba mesta za navpično besedilo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>
            <a:lvl1pPr rtl="0">
              <a:defRPr/>
            </a:lvl1pPr>
          </a:lstStyle>
          <a:p>
            <a:pPr lvl="0" rtl="0"/>
            <a:r>
              <a:rPr lang="sl-SI" dirty="0" smtClean="0"/>
              <a:t>Kliknite, če želite urediti sloge besedila matrice</a:t>
            </a:r>
          </a:p>
          <a:p>
            <a:pPr lvl="1" rtl="0"/>
            <a:r>
              <a:rPr lang="sl-SI" dirty="0" smtClean="0"/>
              <a:t>Druga raven</a:t>
            </a:r>
          </a:p>
          <a:p>
            <a:pPr lvl="2" rtl="0"/>
            <a:r>
              <a:rPr lang="sl-SI" dirty="0" smtClean="0"/>
              <a:t>Tretja raven</a:t>
            </a:r>
          </a:p>
          <a:p>
            <a:pPr lvl="3" rtl="0"/>
            <a:r>
              <a:rPr lang="sl-SI" dirty="0" smtClean="0"/>
              <a:t>Četrta raven</a:t>
            </a:r>
          </a:p>
          <a:p>
            <a:pPr lvl="4" rtl="0"/>
            <a:r>
              <a:rPr lang="sl-SI" dirty="0" smtClean="0"/>
              <a:t>Peta raven</a:t>
            </a:r>
            <a:endParaRPr lang="sl-SI" dirty="0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C9CD96F-174A-4349-9844-15018F9ED39C}" type="datetime1">
              <a:rPr lang="sl-SI" smtClean="0"/>
              <a:pPr/>
              <a:t>30. 03. 2020</a:t>
            </a:fld>
            <a:endParaRPr lang="sl-SI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l-SI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en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en naslov 1"/>
          <p:cNvSpPr>
            <a:spLocks noGrp="1"/>
          </p:cNvSpPr>
          <p:nvPr>
            <p:ph type="title" orient="vert" hasCustomPrompt="1"/>
          </p:nvPr>
        </p:nvSpPr>
        <p:spPr>
          <a:xfrm>
            <a:off x="9865014" y="304801"/>
            <a:ext cx="1715800" cy="5410200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sl-SI" dirty="0" smtClean="0"/>
              <a:t>Kliknite, če želite urediti slog naslova matrice</a:t>
            </a:r>
            <a:endParaRPr lang="sl-SI" dirty="0"/>
          </a:p>
        </p:txBody>
      </p:sp>
      <p:sp>
        <p:nvSpPr>
          <p:cNvPr id="3" name="Označba mesta za navpično besedilo 2"/>
          <p:cNvSpPr>
            <a:spLocks noGrp="1"/>
          </p:cNvSpPr>
          <p:nvPr>
            <p:ph type="body" orient="vert" idx="1" hasCustomPrompt="1"/>
          </p:nvPr>
        </p:nvSpPr>
        <p:spPr>
          <a:xfrm>
            <a:off x="2209800" y="304801"/>
            <a:ext cx="7502814" cy="5410200"/>
          </a:xfrm>
        </p:spPr>
        <p:txBody>
          <a:bodyPr vert="eaVert" rtlCol="0"/>
          <a:lstStyle>
            <a:lvl1pPr rtl="0">
              <a:defRPr/>
            </a:lvl1pPr>
          </a:lstStyle>
          <a:p>
            <a:pPr lvl="0" rtl="0"/>
            <a:r>
              <a:rPr lang="sl-SI" dirty="0" smtClean="0"/>
              <a:t>Kliknite, če želite urediti sloge besedila matrice</a:t>
            </a:r>
          </a:p>
          <a:p>
            <a:pPr lvl="1" rtl="0"/>
            <a:r>
              <a:rPr lang="sl-SI" dirty="0" smtClean="0"/>
              <a:t>Druga raven</a:t>
            </a:r>
          </a:p>
          <a:p>
            <a:pPr lvl="2" rtl="0"/>
            <a:r>
              <a:rPr lang="sl-SI" dirty="0" smtClean="0"/>
              <a:t>Tretja raven</a:t>
            </a:r>
          </a:p>
          <a:p>
            <a:pPr lvl="3" rtl="0"/>
            <a:r>
              <a:rPr lang="sl-SI" dirty="0" smtClean="0"/>
              <a:t>Četrta raven</a:t>
            </a:r>
          </a:p>
          <a:p>
            <a:pPr lvl="4" rtl="0"/>
            <a:r>
              <a:rPr lang="sl-SI" dirty="0" smtClean="0"/>
              <a:t>Peta raven</a:t>
            </a:r>
            <a:endParaRPr lang="sl-SI" dirty="0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61F77DDA-A6E2-4877-B32D-8B5BB240E1CE}" type="datetime1">
              <a:rPr lang="sl-SI" smtClean="0"/>
              <a:pPr/>
              <a:t>30. 03. 2020</a:t>
            </a:fld>
            <a:endParaRPr lang="sl-SI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l-SI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29949773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l-SI" smtClean="0"/>
              <a:t>Uredite slog naslova matrice</a:t>
            </a:r>
            <a:endParaRPr lang="sl-SI" dirty="0"/>
          </a:p>
        </p:txBody>
      </p:sp>
      <p:sp>
        <p:nvSpPr>
          <p:cNvPr id="3" name="Označba mesta za vsebin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sl-SI" smtClean="0"/>
              <a:t>Uredite sloge besedila matrice</a:t>
            </a:r>
          </a:p>
          <a:p>
            <a:pPr lvl="1" rtl="0"/>
            <a:r>
              <a:rPr lang="sl-SI" smtClean="0"/>
              <a:t>Druga raven</a:t>
            </a:r>
          </a:p>
          <a:p>
            <a:pPr lvl="2" rtl="0"/>
            <a:r>
              <a:rPr lang="sl-SI" smtClean="0"/>
              <a:t>Tretja raven</a:t>
            </a:r>
          </a:p>
          <a:p>
            <a:pPr lvl="3" rtl="0"/>
            <a:r>
              <a:rPr lang="sl-SI" smtClean="0"/>
              <a:t>Četrta raven</a:t>
            </a:r>
          </a:p>
          <a:p>
            <a:pPr lvl="4" rtl="0"/>
            <a:r>
              <a:rPr lang="sl-SI" smtClean="0"/>
              <a:t>Peta raven</a:t>
            </a:r>
            <a:endParaRPr lang="sl-SI" dirty="0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85C9AA44-2535-4770-8986-D6650B999625}" type="datetime1">
              <a:rPr lang="sl-SI" smtClean="0"/>
              <a:pPr/>
              <a:t>30. 03. 2020</a:t>
            </a:fld>
            <a:endParaRPr lang="sl-SI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l-SI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5899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 hasCustomPrompt="1"/>
          </p:nvPr>
        </p:nvSpPr>
        <p:spPr>
          <a:xfrm>
            <a:off x="5180013" y="1600200"/>
            <a:ext cx="6400801" cy="2486025"/>
          </a:xfrm>
        </p:spPr>
        <p:txBody>
          <a:bodyPr rtlCol="0" anchor="b">
            <a:normAutofit/>
          </a:bodyPr>
          <a:lstStyle>
            <a:lvl1pPr algn="l" rtl="0">
              <a:defRPr sz="5200"/>
            </a:lvl1pPr>
          </a:lstStyle>
          <a:p>
            <a:pPr rtl="0"/>
            <a:r>
              <a:rPr lang="sl-SI" dirty="0" smtClean="0"/>
              <a:t>Kliknite, če želite urediti slog naslova matrice</a:t>
            </a:r>
            <a:endParaRPr lang="sl-SI" dirty="0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 hasCustomPrompt="1"/>
          </p:nvPr>
        </p:nvSpPr>
        <p:spPr>
          <a:xfrm>
            <a:off x="5180011" y="4105029"/>
            <a:ext cx="6400801" cy="91440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2000">
                <a:solidFill>
                  <a:schemeClr val="accent2"/>
                </a:solidFill>
              </a:defRPr>
            </a:lvl1pPr>
            <a:lvl2pPr marL="457200" indent="0" algn="l" rt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sl-SI" dirty="0" smtClean="0"/>
              <a:t>Kliknite, če želite urediti sloge besedila matrice</a:t>
            </a:r>
            <a:endParaRPr lang="sl-SI" dirty="0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640F91A-5FC7-4D51-852F-EFB0774DE7DC}" type="datetime1">
              <a:rPr lang="sl-SI" smtClean="0"/>
              <a:pPr/>
              <a:t>30. 03. 2020</a:t>
            </a:fld>
            <a:endParaRPr lang="sl-SI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l-SI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lvl="0" rtl="0"/>
            <a:r>
              <a:rPr lang="sl-SI" dirty="0" smtClean="0"/>
              <a:t>Kliknite, če želite urediti slog naslova matrice</a:t>
            </a:r>
            <a:endParaRPr lang="sl-SI" dirty="0"/>
          </a:p>
        </p:txBody>
      </p:sp>
      <p:sp>
        <p:nvSpPr>
          <p:cNvPr id="3" name="Označba mesta za vsebino 2"/>
          <p:cNvSpPr>
            <a:spLocks noGrp="1"/>
          </p:cNvSpPr>
          <p:nvPr>
            <p:ph sz="half" idx="1" hasCustomPrompt="1"/>
          </p:nvPr>
        </p:nvSpPr>
        <p:spPr>
          <a:xfrm>
            <a:off x="2208213" y="1600200"/>
            <a:ext cx="4572000" cy="4114800"/>
          </a:xfrm>
        </p:spPr>
        <p:txBody>
          <a:bodyPr rtlCol="0"/>
          <a:lstStyle>
            <a:lvl1pPr rtl="0">
              <a:defRPr/>
            </a:lvl1pPr>
          </a:lstStyle>
          <a:p>
            <a:pPr lvl="0" rtl="0"/>
            <a:r>
              <a:rPr lang="sl-SI" dirty="0" smtClean="0"/>
              <a:t>Kliknite, če želite urediti sloge besedila matrice</a:t>
            </a:r>
          </a:p>
          <a:p>
            <a:pPr lvl="1" rtl="0"/>
            <a:r>
              <a:rPr lang="sl-SI" dirty="0" smtClean="0"/>
              <a:t>Druga raven</a:t>
            </a:r>
          </a:p>
          <a:p>
            <a:pPr lvl="2" rtl="0"/>
            <a:r>
              <a:rPr lang="sl-SI" dirty="0" smtClean="0"/>
              <a:t>Tretja raven</a:t>
            </a:r>
          </a:p>
          <a:p>
            <a:pPr lvl="3" rtl="0"/>
            <a:r>
              <a:rPr lang="sl-SI" dirty="0" smtClean="0"/>
              <a:t>Četrta raven</a:t>
            </a:r>
          </a:p>
          <a:p>
            <a:pPr lvl="4" rtl="0"/>
            <a:r>
              <a:rPr lang="sl-SI" dirty="0" smtClean="0"/>
              <a:t>Peta raven</a:t>
            </a:r>
            <a:endParaRPr lang="sl-SI" dirty="0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 hasCustomPrompt="1"/>
          </p:nvPr>
        </p:nvSpPr>
        <p:spPr>
          <a:xfrm>
            <a:off x="7008813" y="1600200"/>
            <a:ext cx="4572000" cy="4114800"/>
          </a:xfrm>
        </p:spPr>
        <p:txBody>
          <a:bodyPr rtlCol="0"/>
          <a:lstStyle>
            <a:lvl1pPr rtl="0">
              <a:defRPr/>
            </a:lvl1pPr>
          </a:lstStyle>
          <a:p>
            <a:pPr lvl="0" rtl="0"/>
            <a:r>
              <a:rPr lang="sl-SI" dirty="0" smtClean="0"/>
              <a:t>Kliknite, če želite urediti sloge besedila matrice</a:t>
            </a:r>
          </a:p>
          <a:p>
            <a:pPr lvl="1" rtl="0"/>
            <a:r>
              <a:rPr lang="sl-SI" dirty="0" smtClean="0"/>
              <a:t>Druga raven</a:t>
            </a:r>
          </a:p>
          <a:p>
            <a:pPr lvl="2" rtl="0"/>
            <a:r>
              <a:rPr lang="sl-SI" dirty="0" smtClean="0"/>
              <a:t>Tretja raven</a:t>
            </a:r>
          </a:p>
          <a:p>
            <a:pPr lvl="3" rtl="0"/>
            <a:r>
              <a:rPr lang="sl-SI" dirty="0" smtClean="0"/>
              <a:t>Četrta raven</a:t>
            </a:r>
          </a:p>
          <a:p>
            <a:pPr lvl="4" rtl="0"/>
            <a:r>
              <a:rPr lang="sl-SI" dirty="0" smtClean="0"/>
              <a:t>Peta raven</a:t>
            </a:r>
            <a:endParaRPr lang="sl-SI" dirty="0"/>
          </a:p>
        </p:txBody>
      </p:sp>
      <p:sp>
        <p:nvSpPr>
          <p:cNvPr id="5" name="Označba mesta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EF7D50C-C237-4315-B06B-3FBA4544B643}" type="datetime1">
              <a:rPr lang="sl-SI" smtClean="0"/>
              <a:pPr/>
              <a:t>30. 03. 2020</a:t>
            </a:fld>
            <a:endParaRPr lang="sl-SI" dirty="0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l-SI" dirty="0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sl-SI" dirty="0" smtClean="0"/>
              <a:t>Kliknite, če želite urediti slog naslova matrice</a:t>
            </a:r>
            <a:endParaRPr lang="sl-SI" dirty="0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 hasCustomPrompt="1"/>
          </p:nvPr>
        </p:nvSpPr>
        <p:spPr>
          <a:xfrm>
            <a:off x="2208213" y="1600200"/>
            <a:ext cx="4572000" cy="823912"/>
          </a:xfrm>
        </p:spPr>
        <p:txBody>
          <a:bodyPr rtlCol="0" anchor="ctr">
            <a:noAutofit/>
          </a:bodyPr>
          <a:lstStyle>
            <a:lvl1pPr marL="0" indent="0" algn="l" rtl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sl-SI" dirty="0" smtClean="0"/>
              <a:t>Kliknite, če želite urediti sloge besedila matrice</a:t>
            </a:r>
            <a:endParaRPr lang="sl-SI" dirty="0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 hasCustomPrompt="1"/>
          </p:nvPr>
        </p:nvSpPr>
        <p:spPr>
          <a:xfrm>
            <a:off x="2208213" y="2505075"/>
            <a:ext cx="4572000" cy="3337560"/>
          </a:xfrm>
        </p:spPr>
        <p:txBody>
          <a:bodyPr rtlCol="0"/>
          <a:lstStyle>
            <a:lvl1pPr rtl="0">
              <a:defRPr/>
            </a:lvl1pPr>
          </a:lstStyle>
          <a:p>
            <a:pPr lvl="0" rtl="0"/>
            <a:r>
              <a:rPr lang="sl-SI" dirty="0" smtClean="0"/>
              <a:t>Kliknite, če želite urediti sloge besedila matrice</a:t>
            </a:r>
          </a:p>
          <a:p>
            <a:pPr lvl="1" rtl="0"/>
            <a:r>
              <a:rPr lang="sl-SI" dirty="0" smtClean="0"/>
              <a:t>Druga raven</a:t>
            </a:r>
          </a:p>
          <a:p>
            <a:pPr lvl="2" rtl="0"/>
            <a:r>
              <a:rPr lang="sl-SI" dirty="0" smtClean="0"/>
              <a:t>Tretja raven</a:t>
            </a:r>
          </a:p>
          <a:p>
            <a:pPr lvl="3" rtl="0"/>
            <a:r>
              <a:rPr lang="sl-SI" dirty="0" smtClean="0"/>
              <a:t>Četrta raven</a:t>
            </a:r>
          </a:p>
          <a:p>
            <a:pPr lvl="4" rtl="0"/>
            <a:r>
              <a:rPr lang="sl-SI" dirty="0" smtClean="0"/>
              <a:t>Peta raven</a:t>
            </a:r>
            <a:endParaRPr lang="sl-SI" dirty="0"/>
          </a:p>
        </p:txBody>
      </p:sp>
      <p:sp>
        <p:nvSpPr>
          <p:cNvPr id="5" name="Označba mesta za besedilo 4"/>
          <p:cNvSpPr>
            <a:spLocks noGrp="1"/>
          </p:cNvSpPr>
          <p:nvPr>
            <p:ph type="body" sz="quarter" idx="3" hasCustomPrompt="1"/>
          </p:nvPr>
        </p:nvSpPr>
        <p:spPr>
          <a:xfrm>
            <a:off x="7008813" y="1600200"/>
            <a:ext cx="4572000" cy="823912"/>
          </a:xfrm>
        </p:spPr>
        <p:txBody>
          <a:bodyPr rtlCol="0" anchor="ctr">
            <a:noAutofit/>
          </a:bodyPr>
          <a:lstStyle>
            <a:lvl1pPr marL="0" indent="0" algn="l" rtl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sl-SI" dirty="0" smtClean="0"/>
              <a:t>Kliknite, če želite urediti sloge besedila matrice</a:t>
            </a:r>
            <a:endParaRPr lang="sl-SI" dirty="0"/>
          </a:p>
        </p:txBody>
      </p:sp>
      <p:sp>
        <p:nvSpPr>
          <p:cNvPr id="6" name="Označba mesta za vsebino 5"/>
          <p:cNvSpPr>
            <a:spLocks noGrp="1"/>
          </p:cNvSpPr>
          <p:nvPr>
            <p:ph sz="quarter" idx="4" hasCustomPrompt="1"/>
          </p:nvPr>
        </p:nvSpPr>
        <p:spPr>
          <a:xfrm>
            <a:off x="7008813" y="2505075"/>
            <a:ext cx="4572000" cy="3337560"/>
          </a:xfrm>
        </p:spPr>
        <p:txBody>
          <a:bodyPr rtlCol="0"/>
          <a:lstStyle>
            <a:lvl1pPr rtl="0">
              <a:defRPr/>
            </a:lvl1pPr>
          </a:lstStyle>
          <a:p>
            <a:pPr lvl="0" rtl="0"/>
            <a:r>
              <a:rPr lang="sl-SI" dirty="0" smtClean="0"/>
              <a:t>Kliknite, če želite urediti sloge besedila matrice</a:t>
            </a:r>
          </a:p>
          <a:p>
            <a:pPr lvl="1" rtl="0"/>
            <a:r>
              <a:rPr lang="sl-SI" dirty="0" smtClean="0"/>
              <a:t>Druga raven</a:t>
            </a:r>
          </a:p>
          <a:p>
            <a:pPr lvl="2" rtl="0"/>
            <a:r>
              <a:rPr lang="sl-SI" dirty="0" smtClean="0"/>
              <a:t>Tretja raven</a:t>
            </a:r>
          </a:p>
          <a:p>
            <a:pPr lvl="3" rtl="0"/>
            <a:r>
              <a:rPr lang="sl-SI" dirty="0" smtClean="0"/>
              <a:t>Četrta raven</a:t>
            </a:r>
          </a:p>
          <a:p>
            <a:pPr lvl="4" rtl="0"/>
            <a:r>
              <a:rPr lang="sl-SI" dirty="0" smtClean="0"/>
              <a:t>Peta raven</a:t>
            </a:r>
            <a:endParaRPr lang="sl-SI" dirty="0"/>
          </a:p>
        </p:txBody>
      </p:sp>
      <p:sp>
        <p:nvSpPr>
          <p:cNvPr id="7" name="Označba mesta za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A41A8CD-0ABF-478D-8F8A-8ADCD6E88064}" type="datetime1">
              <a:rPr lang="sl-SI" smtClean="0"/>
              <a:pPr/>
              <a:t>30. 03. 2020</a:t>
            </a:fld>
            <a:endParaRPr lang="sl-SI" dirty="0"/>
          </a:p>
        </p:txBody>
      </p:sp>
      <p:sp>
        <p:nvSpPr>
          <p:cNvPr id="8" name="Označba mesta za nogo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l-SI" dirty="0"/>
          </a:p>
        </p:txBody>
      </p:sp>
      <p:sp>
        <p:nvSpPr>
          <p:cNvPr id="9" name="Označba mesta za številko diapoz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sl-SI" dirty="0" smtClean="0"/>
              <a:t>Kliknite, če želite urediti slog naslova matrice</a:t>
            </a:r>
            <a:endParaRPr lang="sl-SI" dirty="0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85A0BE6-B2D0-4693-ACF8-63A8729B6BCE}" type="datetime1">
              <a:rPr lang="sl-SI" smtClean="0"/>
              <a:pPr/>
              <a:t>30. 03. 2020</a:t>
            </a:fld>
            <a:endParaRPr lang="sl-SI" dirty="0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l-SI" dirty="0"/>
          </a:p>
        </p:txBody>
      </p:sp>
      <p:sp>
        <p:nvSpPr>
          <p:cNvPr id="5" name="Označba mesta za številko diapoz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za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D418C9EA-777E-4E4A-A345-80EFADC37168}" type="datetime1">
              <a:rPr lang="sl-SI" smtClean="0"/>
              <a:pPr/>
              <a:t>30. 03. 2020</a:t>
            </a:fld>
            <a:endParaRPr lang="sl-SI" dirty="0"/>
          </a:p>
        </p:txBody>
      </p:sp>
      <p:sp>
        <p:nvSpPr>
          <p:cNvPr id="3" name="Označba mesta za nogo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l-SI" dirty="0"/>
          </a:p>
        </p:txBody>
      </p:sp>
      <p:sp>
        <p:nvSpPr>
          <p:cNvPr id="4" name="Označba mesta za številko diapoz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 hasCustomPrompt="1"/>
          </p:nvPr>
        </p:nvSpPr>
        <p:spPr>
          <a:xfrm>
            <a:off x="8837612" y="2277477"/>
            <a:ext cx="2743201" cy="2322178"/>
          </a:xfrm>
        </p:spPr>
        <p:txBody>
          <a:bodyPr rtlCol="0" anchor="b">
            <a:normAutofit/>
          </a:bodyPr>
          <a:lstStyle>
            <a:lvl1pPr algn="l" rtl="0">
              <a:defRPr sz="2600">
                <a:solidFill>
                  <a:schemeClr val="accent2"/>
                </a:solidFill>
              </a:defRPr>
            </a:lvl1pPr>
          </a:lstStyle>
          <a:p>
            <a:pPr rtl="0"/>
            <a:r>
              <a:rPr lang="sl-SI" dirty="0" smtClean="0"/>
              <a:t>Kliknite, če želite urediti slog naslova matrice</a:t>
            </a:r>
            <a:endParaRPr lang="sl-SI" dirty="0"/>
          </a:p>
        </p:txBody>
      </p:sp>
      <p:sp>
        <p:nvSpPr>
          <p:cNvPr id="3" name="Označba mesta za vsebino 2"/>
          <p:cNvSpPr>
            <a:spLocks noGrp="1"/>
          </p:cNvSpPr>
          <p:nvPr>
            <p:ph idx="1"/>
          </p:nvPr>
        </p:nvSpPr>
        <p:spPr>
          <a:xfrm>
            <a:off x="1293813" y="533400"/>
            <a:ext cx="6858000" cy="4800600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sl-SI" smtClean="0"/>
              <a:t>Uredite sloge besedila matrice</a:t>
            </a:r>
          </a:p>
          <a:p>
            <a:pPr lvl="1" rtl="0"/>
            <a:r>
              <a:rPr lang="sl-SI" smtClean="0"/>
              <a:t>Druga raven</a:t>
            </a:r>
          </a:p>
          <a:p>
            <a:pPr lvl="2" rtl="0"/>
            <a:r>
              <a:rPr lang="sl-SI" smtClean="0"/>
              <a:t>Tretja raven</a:t>
            </a:r>
          </a:p>
          <a:p>
            <a:pPr lvl="3" rtl="0"/>
            <a:r>
              <a:rPr lang="sl-SI" smtClean="0"/>
              <a:t>Četrta raven</a:t>
            </a:r>
          </a:p>
          <a:p>
            <a:pPr lvl="4" rtl="0"/>
            <a:r>
              <a:rPr lang="sl-SI" smtClean="0"/>
              <a:t>Peta raven</a:t>
            </a:r>
            <a:endParaRPr lang="sl-SI" dirty="0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 hasCustomPrompt="1"/>
          </p:nvPr>
        </p:nvSpPr>
        <p:spPr>
          <a:xfrm>
            <a:off x="8837614" y="4583187"/>
            <a:ext cx="2743200" cy="1131813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000"/>
              </a:spcBef>
              <a:buNone/>
              <a:defRPr sz="14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sl-SI" dirty="0" smtClean="0"/>
              <a:t>Kliknite, če želite urediti sloge besedila matrice</a:t>
            </a:r>
            <a:endParaRPr lang="sl-SI" dirty="0"/>
          </a:p>
        </p:txBody>
      </p:sp>
      <p:sp>
        <p:nvSpPr>
          <p:cNvPr id="5" name="Označba mesta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3A5E89E-1C6F-409C-84D1-7C856747F474}" type="datetime1">
              <a:rPr lang="sl-SI" smtClean="0"/>
              <a:pPr/>
              <a:t>30. 03. 2020</a:t>
            </a:fld>
            <a:endParaRPr lang="sl-SI" dirty="0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l-SI" dirty="0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z napisom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 hasCustomPrompt="1"/>
          </p:nvPr>
        </p:nvSpPr>
        <p:spPr>
          <a:xfrm>
            <a:off x="8837612" y="2277477"/>
            <a:ext cx="2743201" cy="2322178"/>
          </a:xfrm>
        </p:spPr>
        <p:txBody>
          <a:bodyPr rtlCol="0" anchor="b">
            <a:normAutofit/>
          </a:bodyPr>
          <a:lstStyle>
            <a:lvl1pPr algn="l" rtl="0">
              <a:defRPr sz="2600">
                <a:solidFill>
                  <a:schemeClr val="accent2"/>
                </a:solidFill>
              </a:defRPr>
            </a:lvl1pPr>
          </a:lstStyle>
          <a:p>
            <a:pPr rtl="0"/>
            <a:r>
              <a:rPr lang="sl-SI" dirty="0" smtClean="0"/>
              <a:t>Kliknite, če želite urediti slog naslova matrice</a:t>
            </a:r>
            <a:endParaRPr lang="sl-SI" dirty="0"/>
          </a:p>
        </p:txBody>
      </p:sp>
      <p:sp>
        <p:nvSpPr>
          <p:cNvPr id="8" name="Zaobljeni pravokotnik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l-SI" dirty="0"/>
          </a:p>
        </p:txBody>
      </p:sp>
      <p:sp>
        <p:nvSpPr>
          <p:cNvPr id="3" name="Označba mesta za sliko 2" descr="Prazna označba mesta za dodajanje slike. Kliknite označbo mesta in izberite sliko, ki jo želite dodati.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 rtlCol="0">
            <a:normAutofit/>
          </a:bodyPr>
          <a:lstStyle>
            <a:lvl1pPr marL="0" indent="0" algn="ctr" rtl="0">
              <a:buNone/>
              <a:defRPr sz="24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sl-SI" smtClean="0"/>
              <a:t>Kliknite ikono, če želite dodati sliko</a:t>
            </a:r>
            <a:endParaRPr lang="sl-SI" dirty="0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 hasCustomPrompt="1"/>
          </p:nvPr>
        </p:nvSpPr>
        <p:spPr>
          <a:xfrm>
            <a:off x="8837614" y="4583187"/>
            <a:ext cx="2743200" cy="1131813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000"/>
              </a:spcBef>
              <a:buNone/>
              <a:defRPr sz="14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sl-SI" dirty="0" smtClean="0"/>
              <a:t>Kliknite, če želite urediti sloge besedila matrice</a:t>
            </a:r>
            <a:endParaRPr lang="sl-SI" dirty="0"/>
          </a:p>
        </p:txBody>
      </p:sp>
      <p:sp>
        <p:nvSpPr>
          <p:cNvPr id="5" name="Označba mesta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E379525F-204C-444A-9D59-E3146A4F6575}" type="datetime1">
              <a:rPr lang="sl-SI" smtClean="0"/>
              <a:pPr/>
              <a:t>30. 03. 2020</a:t>
            </a:fld>
            <a:endParaRPr lang="sl-SI" dirty="0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l-SI" dirty="0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za naslov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sl-SI" dirty="0" smtClean="0"/>
              <a:t>Kliknite, če želite urediti slog naslova matrice</a:t>
            </a:r>
            <a:endParaRPr lang="sl-SI" dirty="0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sl-SI" dirty="0" smtClean="0"/>
              <a:t>Kliknite, če želite urediti sloge besedila matrice</a:t>
            </a:r>
          </a:p>
          <a:p>
            <a:pPr lvl="1" rtl="0"/>
            <a:r>
              <a:rPr lang="sl-SI" dirty="0" smtClean="0"/>
              <a:t>Druga raven</a:t>
            </a:r>
          </a:p>
          <a:p>
            <a:pPr lvl="2" rtl="0"/>
            <a:r>
              <a:rPr lang="sl-SI" dirty="0" smtClean="0"/>
              <a:t>Tretja raven</a:t>
            </a:r>
          </a:p>
          <a:p>
            <a:pPr lvl="3" rtl="0"/>
            <a:r>
              <a:rPr lang="sl-SI" dirty="0" smtClean="0"/>
              <a:t>Četrta raven</a:t>
            </a:r>
          </a:p>
          <a:p>
            <a:pPr lvl="4" rtl="0"/>
            <a:r>
              <a:rPr lang="sl-SI" dirty="0" smtClean="0"/>
              <a:t>Peta raven</a:t>
            </a:r>
            <a:endParaRPr lang="sl-SI" dirty="0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2"/>
                </a:solidFill>
              </a:defRPr>
            </a:lvl1pPr>
          </a:lstStyle>
          <a:p>
            <a:fld id="{25113EC2-B932-4F8F-8DF4-C6808E060621}" type="datetime1">
              <a:rPr lang="sl-SI" smtClean="0"/>
              <a:pPr/>
              <a:t>30. 03. 2020</a:t>
            </a:fld>
            <a:endParaRPr lang="sl-SI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2"/>
                </a:solidFill>
              </a:defRPr>
            </a:lvl1pPr>
          </a:lstStyle>
          <a:p>
            <a:pPr rtl="0"/>
            <a:endParaRPr lang="sl-SI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rtl="0">
              <a:defRPr sz="1100" b="1">
                <a:solidFill>
                  <a:srgbClr val="AB3C19"/>
                </a:solidFill>
              </a:defRPr>
            </a:lvl1pPr>
          </a:lstStyle>
          <a:p>
            <a:pPr rtl="0"/>
            <a:fld id="{8FDBFFB2-86D9-4B8F-A59A-553A60B94BBE}" type="slidenum">
              <a:rPr lang="sl-SI" smtClean="0"/>
              <a:pPr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izaja.si/natisni-si-ti-zmores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pedagoginja.koprivnica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templates.office.com/sl-si/dnevni-urnik-tm0293002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277509" cy="2793906"/>
          </a:xfrm>
        </p:spPr>
        <p:txBody>
          <a:bodyPr rtlCol="0"/>
          <a:lstStyle/>
          <a:p>
            <a:pPr rtl="0"/>
            <a:r>
              <a:rPr lang="sl-SI" dirty="0" smtClean="0">
                <a:solidFill>
                  <a:srgbClr val="C00000"/>
                </a:solidFill>
              </a:rPr>
              <a:t>IZOBRAŽEVANJE NA DALJAVO - NASVETI</a:t>
            </a:r>
            <a:endParaRPr lang="sl-SI" dirty="0">
              <a:solidFill>
                <a:srgbClr val="C0000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92500" lnSpcReduction="20000"/>
          </a:bodyPr>
          <a:lstStyle/>
          <a:p>
            <a:pPr rtl="0"/>
            <a:r>
              <a:rPr lang="sl-SI" dirty="0" smtClean="0">
                <a:solidFill>
                  <a:srgbClr val="00B050"/>
                </a:solidFill>
              </a:rPr>
              <a:t>Veronika Matjašič, univ. dipl. ped., šolska svetovalna delavka</a:t>
            </a:r>
          </a:p>
          <a:p>
            <a:pPr rtl="0"/>
            <a:r>
              <a:rPr lang="sl-SI" dirty="0" smtClean="0">
                <a:solidFill>
                  <a:srgbClr val="00B050"/>
                </a:solidFill>
              </a:rPr>
              <a:t>Osnovna šola </a:t>
            </a:r>
            <a:r>
              <a:rPr lang="sl-SI" dirty="0" smtClean="0">
                <a:solidFill>
                  <a:srgbClr val="00B050"/>
                </a:solidFill>
              </a:rPr>
              <a:t>Koprivnica</a:t>
            </a:r>
            <a:endParaRPr lang="sl-SI" dirty="0" smtClean="0">
              <a:solidFill>
                <a:srgbClr val="00B050"/>
              </a:solidFill>
            </a:endParaRPr>
          </a:p>
          <a:p>
            <a:pPr rtl="0"/>
            <a:endParaRPr lang="sl-SI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C00000"/>
                </a:solidFill>
              </a:rPr>
              <a:t>SPROSTITEV</a:t>
            </a:r>
            <a:r>
              <a:rPr lang="sl-SI" dirty="0">
                <a:solidFill>
                  <a:srgbClr val="C00000"/>
                </a:solidFill>
              </a:rPr>
              <a:t> </a:t>
            </a:r>
            <a:r>
              <a:rPr lang="sl-SI" dirty="0" smtClean="0">
                <a:solidFill>
                  <a:srgbClr val="C00000"/>
                </a:solidFill>
              </a:rPr>
              <a:t>…</a:t>
            </a:r>
            <a:endParaRPr lang="sl-SI" dirty="0">
              <a:solidFill>
                <a:srgbClr val="C0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l-SI" sz="2400" dirty="0" smtClean="0"/>
          </a:p>
          <a:p>
            <a:r>
              <a:rPr lang="sl-SI" sz="2400" dirty="0" smtClean="0"/>
              <a:t>Šolska spletna </a:t>
            </a:r>
            <a:r>
              <a:rPr lang="sl-SI" sz="2400" dirty="0" smtClean="0"/>
              <a:t>stran (preživljanje prostega časa).</a:t>
            </a:r>
            <a:endParaRPr lang="sl-SI" sz="2400" dirty="0" smtClean="0"/>
          </a:p>
          <a:p>
            <a:endParaRPr lang="sl-SI" sz="2400" dirty="0"/>
          </a:p>
          <a:p>
            <a:r>
              <a:rPr lang="sl-SI" sz="2400" dirty="0" smtClean="0"/>
              <a:t>Igrajte se z njimi, tudi vi potrebujete sprostitev! Večji otroci se bodo prav tako igrali, četudi bodo na začetku proti!</a:t>
            </a:r>
          </a:p>
          <a:p>
            <a:endParaRPr lang="sl-SI" sz="2400" dirty="0"/>
          </a:p>
          <a:p>
            <a:r>
              <a:rPr lang="sl-SI" sz="2400" dirty="0" smtClean="0"/>
              <a:t>Kljub okoliščinam, naj ne bo samo EKRAN!</a:t>
            </a:r>
          </a:p>
          <a:p>
            <a:pPr marL="45720" indent="0">
              <a:buNone/>
            </a:pPr>
            <a:endParaRPr lang="sl-SI" sz="2400" dirty="0" smtClean="0"/>
          </a:p>
        </p:txBody>
      </p:sp>
    </p:spTree>
    <p:extLst>
      <p:ext uri="{BB962C8B-B14F-4D97-AF65-F5344CB8AC3E}">
        <p14:creationId xmlns:p14="http://schemas.microsoft.com/office/powerpoint/2010/main" val="279032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/>
            </a:r>
            <a:br>
              <a:rPr lang="sl-SI" dirty="0"/>
            </a:br>
            <a:r>
              <a:rPr lang="sl-SI" dirty="0"/>
              <a:t/>
            </a:r>
            <a:br>
              <a:rPr lang="sl-SI" dirty="0"/>
            </a:br>
            <a:r>
              <a:rPr lang="sl-SI" sz="3600" b="1" dirty="0">
                <a:solidFill>
                  <a:srgbClr val="C00000"/>
                </a:solidFill>
              </a:rPr>
              <a:t>9 stvari, ki jih lahko rečete zaskrbljenemu otroku</a:t>
            </a:r>
            <a:r>
              <a:rPr lang="sl-SI" sz="3600" b="1" dirty="0" smtClean="0">
                <a:solidFill>
                  <a:srgbClr val="C00000"/>
                </a:solidFill>
              </a:rPr>
              <a:t>:</a:t>
            </a:r>
            <a:endParaRPr lang="sl-SI" sz="1800" i="1" dirty="0">
              <a:solidFill>
                <a:schemeClr val="tx2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sl-SI" sz="2400" dirty="0" smtClean="0"/>
              <a:t>»</a:t>
            </a:r>
            <a:r>
              <a:rPr lang="sl-SI" sz="2400" dirty="0"/>
              <a:t>Tukaj sem, s tabo. Varen si</a:t>
            </a:r>
            <a:r>
              <a:rPr lang="sl-SI" sz="2400" dirty="0" smtClean="0"/>
              <a:t>.«</a:t>
            </a:r>
          </a:p>
          <a:p>
            <a:pPr marL="45720" lvl="0" indent="0">
              <a:buNone/>
            </a:pPr>
            <a:endParaRPr lang="sl-SI" sz="2400" dirty="0"/>
          </a:p>
          <a:p>
            <a:pPr lvl="0"/>
            <a:r>
              <a:rPr lang="sl-SI" sz="2400" dirty="0"/>
              <a:t>»Bi malo zaplesala ali tekla, da se znebiva te zaskrbljene energije</a:t>
            </a:r>
            <a:r>
              <a:rPr lang="sl-SI" sz="2400" dirty="0" smtClean="0"/>
              <a:t>?«</a:t>
            </a:r>
          </a:p>
          <a:p>
            <a:pPr marL="45720" lvl="0" indent="0">
              <a:buNone/>
            </a:pPr>
            <a:endParaRPr lang="sl-SI" sz="2400" dirty="0"/>
          </a:p>
          <a:p>
            <a:pPr lvl="0"/>
            <a:r>
              <a:rPr lang="sl-SI" sz="2400" dirty="0"/>
              <a:t>»Povej mi, </a:t>
            </a:r>
            <a:r>
              <a:rPr lang="sl-SI" sz="2400" dirty="0" smtClean="0"/>
              <a:t>kaj </a:t>
            </a:r>
            <a:r>
              <a:rPr lang="sl-SI" sz="2400" dirty="0"/>
              <a:t>te muči. O čem razmišljaš v svoji glavi</a:t>
            </a:r>
            <a:r>
              <a:rPr lang="sl-SI" sz="2400" dirty="0" smtClean="0"/>
              <a:t>?«</a:t>
            </a:r>
          </a:p>
          <a:p>
            <a:pPr marL="45720" lvl="0" indent="0">
              <a:buNone/>
            </a:pPr>
            <a:endParaRPr lang="sl-SI" sz="2400" dirty="0"/>
          </a:p>
          <a:p>
            <a:pPr lvl="0"/>
            <a:r>
              <a:rPr lang="sl-SI" sz="2400" dirty="0"/>
              <a:t>»Kaj bi želel povedati temu, kar te skrbi (npr. Korona virusu)? Kaj bi skrb odgovorila? Kaj bi potem rekel ali naredil ti?«</a:t>
            </a:r>
          </a:p>
          <a:p>
            <a:pPr marL="45720" lv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789180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l-SI" sz="2400" smtClean="0"/>
              <a:t>»Narišimo </a:t>
            </a:r>
            <a:r>
              <a:rPr lang="sl-SI" sz="2400" dirty="0"/>
              <a:t>to, kar čutiš in doživljaš</a:t>
            </a:r>
            <a:r>
              <a:rPr lang="sl-SI" sz="2400" dirty="0" smtClean="0"/>
              <a:t>.«</a:t>
            </a:r>
          </a:p>
          <a:p>
            <a:pPr marL="45720" lvl="0" indent="0">
              <a:buNone/>
            </a:pPr>
            <a:endParaRPr lang="sl-SI" sz="2400" dirty="0"/>
          </a:p>
          <a:p>
            <a:pPr lvl="0"/>
            <a:r>
              <a:rPr lang="sl-SI" sz="2400" dirty="0"/>
              <a:t>»Kaj čutiš v svojem telesu? Kje je skrb? Kako velika je</a:t>
            </a:r>
            <a:r>
              <a:rPr lang="sl-SI" sz="2400" dirty="0" smtClean="0"/>
              <a:t>?«</a:t>
            </a:r>
          </a:p>
          <a:p>
            <a:pPr marL="45720" lvl="0" indent="0">
              <a:buNone/>
            </a:pPr>
            <a:endParaRPr lang="sl-SI" sz="2400" dirty="0"/>
          </a:p>
          <a:p>
            <a:pPr lvl="0"/>
            <a:r>
              <a:rPr lang="sl-SI" sz="2400" dirty="0"/>
              <a:t>»Dihajva skupaj</a:t>
            </a:r>
            <a:r>
              <a:rPr lang="sl-SI" sz="2400" dirty="0" smtClean="0"/>
              <a:t>.«</a:t>
            </a:r>
            <a:endParaRPr lang="sl-SI" sz="2400" dirty="0"/>
          </a:p>
          <a:p>
            <a:pPr marL="45720" lvl="0" indent="0">
              <a:buNone/>
            </a:pPr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val="698905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z="2400" dirty="0"/>
              <a:t>»Razmisliva skupaj o tem, kaj bi se lahko zgodilo (strašljivi izhodi – pove otrok, smešni, realistični – pomaga starš</a:t>
            </a:r>
            <a:r>
              <a:rPr lang="sl-SI" sz="2400" dirty="0" smtClean="0"/>
              <a:t>).«</a:t>
            </a:r>
          </a:p>
          <a:p>
            <a:pPr marL="45720" lvl="0" indent="0">
              <a:buNone/>
            </a:pPr>
            <a:endParaRPr lang="sl-SI" sz="2400" dirty="0"/>
          </a:p>
          <a:p>
            <a:pPr lvl="0"/>
            <a:r>
              <a:rPr lang="sl-SI" sz="2400" dirty="0"/>
              <a:t>»Kaj lahko skupaj naredimo, da se boš ti bolje počutil?«</a:t>
            </a:r>
          </a:p>
          <a:p>
            <a:endParaRPr lang="sl-SI" dirty="0" smtClean="0"/>
          </a:p>
          <a:p>
            <a:pPr marL="45720" indent="0">
              <a:buNone/>
            </a:pPr>
            <a:r>
              <a:rPr lang="sl-SI" sz="1600" dirty="0"/>
              <a:t>(</a:t>
            </a:r>
            <a:r>
              <a:rPr lang="sl-SI" sz="1600" i="1" dirty="0"/>
              <a:t>Vir: </a:t>
            </a:r>
            <a:r>
              <a:rPr lang="sl-SI" sz="1600" i="1" dirty="0" err="1"/>
              <a:t>Fb</a:t>
            </a:r>
            <a:r>
              <a:rPr lang="sl-SI" sz="1600" i="1" dirty="0"/>
              <a:t>: Post- </a:t>
            </a:r>
            <a:r>
              <a:rPr lang="sl-SI" sz="1600" i="1" dirty="0" err="1"/>
              <a:t>Trauma</a:t>
            </a:r>
            <a:r>
              <a:rPr lang="sl-SI" sz="1600" i="1" dirty="0"/>
              <a:t> Mama)</a:t>
            </a:r>
            <a:endParaRPr lang="sl-SI" sz="1600" dirty="0"/>
          </a:p>
          <a:p>
            <a:pPr marL="4572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244323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1600" i="1" dirty="0" smtClean="0"/>
              <a:t>Vir: </a:t>
            </a:r>
            <a:r>
              <a:rPr lang="sl-SI" sz="1600" dirty="0">
                <a:hlinkClick r:id="rId2"/>
              </a:rPr>
              <a:t>http://www.izaja.si/natisni-si-ti-zmores/</a:t>
            </a:r>
            <a:endParaRPr lang="sl-SI" sz="1600" i="1" dirty="0"/>
          </a:p>
        </p:txBody>
      </p:sp>
      <p:pic>
        <p:nvPicPr>
          <p:cNvPr id="4" name="Označba mesta vsebine 3" descr="http://www.izaja.si/wp-content/uploads/2020/02/motivacaija.jpg"/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3611" y="1505216"/>
            <a:ext cx="5760720" cy="40732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0052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endParaRPr lang="sl-SI" sz="5400" dirty="0" smtClean="0"/>
          </a:p>
          <a:p>
            <a:pPr marL="45720" indent="0" algn="ctr">
              <a:buNone/>
            </a:pPr>
            <a:r>
              <a:rPr lang="sl-SI" sz="3600" i="1" dirty="0" smtClean="0">
                <a:solidFill>
                  <a:srgbClr val="00B050"/>
                </a:solidFill>
              </a:rPr>
              <a:t>OSTANITE ZDRAVI!</a:t>
            </a:r>
          </a:p>
          <a:p>
            <a:pPr marL="45720" indent="0" algn="ctr">
              <a:buNone/>
            </a:pPr>
            <a:endParaRPr lang="sl-SI" sz="2800" b="1" i="1" dirty="0" smtClean="0">
              <a:solidFill>
                <a:srgbClr val="FF0000"/>
              </a:solidFill>
            </a:endParaRPr>
          </a:p>
          <a:p>
            <a:pPr marL="45720" indent="0" algn="ctr">
              <a:buNone/>
            </a:pPr>
            <a:r>
              <a:rPr lang="sl-SI" sz="2800" b="1" i="1" smtClean="0">
                <a:solidFill>
                  <a:srgbClr val="FF0000"/>
                </a:solidFill>
                <a:hlinkClick r:id="rId2"/>
              </a:rPr>
              <a:t>pedagoginja.koprivnica@gmail.com</a:t>
            </a:r>
            <a:endParaRPr lang="sl-SI" sz="2800" b="1" i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45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solidFill>
                  <a:srgbClr val="C00000"/>
                </a:solidFill>
              </a:rPr>
              <a:t>IZOBRAŽEVANJE NA DALJAVO JE NOVOST</a:t>
            </a:r>
            <a:r>
              <a:rPr lang="pl-PL" dirty="0">
                <a:solidFill>
                  <a:srgbClr val="C00000"/>
                </a:solidFill>
              </a:rPr>
              <a:t> 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l-SI" sz="2400" dirty="0" smtClean="0"/>
              <a:t>Za učence, starše, učitelje.</a:t>
            </a:r>
          </a:p>
          <a:p>
            <a:pPr marL="45720" indent="0">
              <a:buNone/>
            </a:pPr>
            <a:endParaRPr lang="sl-SI" sz="2400" dirty="0" smtClean="0"/>
          </a:p>
          <a:p>
            <a:r>
              <a:rPr lang="sl-SI" sz="2400" dirty="0" smtClean="0"/>
              <a:t>Za delo je potreben računalnik, tablica ali telefon – internet.</a:t>
            </a:r>
          </a:p>
          <a:p>
            <a:pPr marL="45720" indent="0">
              <a:buNone/>
            </a:pPr>
            <a:endParaRPr lang="sl-SI" sz="2400" dirty="0" smtClean="0"/>
          </a:p>
          <a:p>
            <a:r>
              <a:rPr lang="sl-SI" sz="2400" dirty="0" smtClean="0"/>
              <a:t>Vključenost staršev – posebno pozornost potrebujejo mlajši učenci in učenci z učnimi težavami!</a:t>
            </a:r>
          </a:p>
          <a:p>
            <a:pPr marL="45720" indent="0">
              <a:buNone/>
            </a:pPr>
            <a:endParaRPr lang="sl-SI" sz="2400" dirty="0" smtClean="0"/>
          </a:p>
          <a:p>
            <a:r>
              <a:rPr lang="sl-SI" sz="2400" dirty="0" smtClean="0"/>
              <a:t>Težave: težave s tehnologijo, </a:t>
            </a:r>
            <a:r>
              <a:rPr lang="sl-SI" sz="2400" dirty="0"/>
              <a:t>dostopnost </a:t>
            </a:r>
            <a:r>
              <a:rPr lang="sl-SI" sz="2400" dirty="0" smtClean="0"/>
              <a:t>interneta, vzpostavitev novih rutin, urnika, delo staršev od doma, usklajenost z ostalimi člani družine, skrb za zdravje …</a:t>
            </a:r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val="1050084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C00000"/>
                </a:solidFill>
              </a:rPr>
              <a:t>URNIK …</a:t>
            </a:r>
            <a:endParaRPr lang="sl-SI" dirty="0">
              <a:solidFill>
                <a:srgbClr val="C0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l-SI" sz="2400" dirty="0" smtClean="0"/>
              <a:t>Pri predmetih, kjer delo učenci dobijo za vsako uro posebej in na dan, ko je predmet na urniku, je najbolje, da se učenci držijo urnika in zadolžitve opravijo v istem dnevu. Dobro je beležiti datum</a:t>
            </a:r>
            <a:r>
              <a:rPr lang="sl-SI" sz="2400" dirty="0" smtClean="0"/>
              <a:t>.</a:t>
            </a:r>
          </a:p>
          <a:p>
            <a:r>
              <a:rPr lang="sl-SI" sz="2400" dirty="0"/>
              <a:t>Če pri katerem predmetu prejemajo zadolžitve za cel teden, je dobro, da si učenci izdelajo tedenski načrt dela. Torej, po dnevih, si razporedijo delo in se zapisanega tudi držijo</a:t>
            </a:r>
            <a:r>
              <a:rPr lang="sl-SI" sz="2400" dirty="0" smtClean="0"/>
              <a:t>.</a:t>
            </a:r>
            <a:endParaRPr lang="sl-SI" sz="2400" dirty="0" smtClean="0"/>
          </a:p>
          <a:p>
            <a:r>
              <a:rPr lang="sl-SI" sz="2400" dirty="0" smtClean="0"/>
              <a:t>Če se zgodi, da učenec ne opravi vsega dela – </a:t>
            </a:r>
            <a:r>
              <a:rPr lang="sl-SI" sz="2400" b="1" dirty="0" smtClean="0"/>
              <a:t>JUTRI JE ŠE EN DAN!</a:t>
            </a:r>
          </a:p>
          <a:p>
            <a:r>
              <a:rPr lang="sl-SI" sz="2400" b="1" dirty="0" smtClean="0"/>
              <a:t>Urnik lahko izdelate s pomočjo povezave</a:t>
            </a:r>
          </a:p>
          <a:p>
            <a:pPr marL="45720" indent="0">
              <a:buNone/>
            </a:pPr>
            <a:r>
              <a:rPr lang="sl-SI" sz="2400" dirty="0">
                <a:hlinkClick r:id="rId2"/>
              </a:rPr>
              <a:t>https://</a:t>
            </a:r>
            <a:r>
              <a:rPr lang="sl-SI" sz="2400" dirty="0" smtClean="0">
                <a:hlinkClick r:id="rId2"/>
              </a:rPr>
              <a:t>templates.office.com/sl-si/dnevni-urnik-tm02930020</a:t>
            </a:r>
            <a:endParaRPr lang="sl-SI" sz="2400" dirty="0" smtClean="0"/>
          </a:p>
          <a:p>
            <a:pPr marL="45720" indent="0">
              <a:buNone/>
            </a:pPr>
            <a:endParaRPr lang="sl-SI" sz="2400" dirty="0"/>
          </a:p>
          <a:p>
            <a:endParaRPr lang="sl-SI" sz="2400" b="1" dirty="0" smtClean="0"/>
          </a:p>
          <a:p>
            <a:pPr marL="45720" indent="0">
              <a:buNone/>
            </a:pPr>
            <a:endParaRPr lang="sl-SI" sz="2400" b="1" dirty="0" smtClean="0"/>
          </a:p>
          <a:p>
            <a:pPr marL="45720" indent="0">
              <a:buNone/>
            </a:pPr>
            <a:endParaRPr lang="sl-SI" sz="2400" b="1" dirty="0"/>
          </a:p>
          <a:p>
            <a:pPr marL="4572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033097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C00000"/>
                </a:solidFill>
              </a:rPr>
              <a:t>GRADIVO</a:t>
            </a:r>
            <a:r>
              <a:rPr lang="sl-SI" dirty="0">
                <a:solidFill>
                  <a:srgbClr val="C00000"/>
                </a:solidFill>
              </a:rPr>
              <a:t> </a:t>
            </a:r>
            <a:r>
              <a:rPr lang="sl-SI" dirty="0" smtClean="0">
                <a:solidFill>
                  <a:srgbClr val="C00000"/>
                </a:solidFill>
              </a:rPr>
              <a:t>…</a:t>
            </a:r>
            <a:endParaRPr lang="sl-SI" dirty="0">
              <a:solidFill>
                <a:srgbClr val="C0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2400" dirty="0" smtClean="0"/>
              <a:t>Gradivo, ki ga učenec prejme, naj najprej pregleda in si ga smiselno razporedi.</a:t>
            </a:r>
          </a:p>
          <a:p>
            <a:pPr marL="45720" indent="0">
              <a:buNone/>
            </a:pPr>
            <a:endParaRPr lang="sl-SI" sz="2400" dirty="0" smtClean="0"/>
          </a:p>
          <a:p>
            <a:r>
              <a:rPr lang="sl-SI" sz="2400" dirty="0" smtClean="0"/>
              <a:t>Naj se ne ustraši količine, naj si razporedi po predmetih in znotraj predmetov na smiselne enote.</a:t>
            </a:r>
          </a:p>
          <a:p>
            <a:endParaRPr lang="sl-SI" sz="2400" dirty="0"/>
          </a:p>
          <a:p>
            <a:r>
              <a:rPr lang="sl-SI" sz="2400" dirty="0"/>
              <a:t>Naj izbere vrstni red dela, ki je učencu bližji – npr. najprej lažje naloge in nato težje ali obratno.</a:t>
            </a:r>
          </a:p>
          <a:p>
            <a:endParaRPr lang="sl-SI" sz="2400" dirty="0" smtClean="0"/>
          </a:p>
          <a:p>
            <a:endParaRPr lang="sl-SI" sz="2400" dirty="0"/>
          </a:p>
          <a:p>
            <a:endParaRPr lang="sl-SI" sz="2400" dirty="0" smtClean="0"/>
          </a:p>
        </p:txBody>
      </p:sp>
    </p:spTree>
    <p:extLst>
      <p:ext uri="{BB962C8B-B14F-4D97-AF65-F5344CB8AC3E}">
        <p14:creationId xmlns:p14="http://schemas.microsoft.com/office/powerpoint/2010/main" val="3993954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C00000"/>
                </a:solidFill>
              </a:rPr>
              <a:t>… GRADIVO …</a:t>
            </a:r>
            <a:endParaRPr lang="sl-SI" dirty="0">
              <a:solidFill>
                <a:srgbClr val="C0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sz="2400" dirty="0" smtClean="0"/>
          </a:p>
          <a:p>
            <a:pPr marL="45720" indent="0">
              <a:buNone/>
            </a:pPr>
            <a:r>
              <a:rPr lang="sl-SI" sz="2400" dirty="0"/>
              <a:t>Učenci, ki potrebujejo pomoč staršev, naj sami (ko starši delate za službo od doma ali ste v službi) opravijo lažje predmete oziroma lažje naloge. Za to jih tudi pohvalite in spodbujajte jih k samostojnemu delu.</a:t>
            </a:r>
          </a:p>
          <a:p>
            <a:pPr marL="45720" indent="0">
              <a:buNone/>
            </a:pPr>
            <a:endParaRPr lang="sl-SI" sz="2400" dirty="0"/>
          </a:p>
          <a:p>
            <a:endParaRPr lang="sl-SI" sz="2400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024948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C00000"/>
                </a:solidFill>
              </a:rPr>
              <a:t>DELO (UČENJE) …</a:t>
            </a:r>
            <a:endParaRPr lang="sl-SI" dirty="0">
              <a:solidFill>
                <a:srgbClr val="C0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2400" dirty="0" smtClean="0"/>
              <a:t>Priprava prostora: primerna svetloba, primerna temperatura, odstranitev motilcev, zadovoljene osnovne potrebe (hrana, pijača…).</a:t>
            </a:r>
          </a:p>
          <a:p>
            <a:pPr marL="45720" indent="0">
              <a:buNone/>
            </a:pPr>
            <a:endParaRPr lang="sl-SI" sz="2400" dirty="0" smtClean="0"/>
          </a:p>
          <a:p>
            <a:r>
              <a:rPr lang="sl-SI" sz="2400" dirty="0" smtClean="0"/>
              <a:t>Na mizi naj ima učenec le potrebščine, ki jih potrebuje za delo pri posameznem predmetu, npr. zvezek, delovni zvezek, učbenik, pisala, pripomočki za MAT itd. </a:t>
            </a:r>
            <a:r>
              <a:rPr lang="sl-SI" sz="2400" dirty="0"/>
              <a:t>N</a:t>
            </a:r>
            <a:r>
              <a:rPr lang="sl-SI" sz="2400" dirty="0" smtClean="0"/>
              <a:t>aj dela ne prekinja po nepotrebnem.</a:t>
            </a:r>
          </a:p>
          <a:p>
            <a:endParaRPr lang="sl-SI" sz="2400" dirty="0"/>
          </a:p>
          <a:p>
            <a:endParaRPr lang="sl-SI" sz="2400" dirty="0" smtClean="0"/>
          </a:p>
          <a:p>
            <a:endParaRPr lang="sl-SI" sz="2400" dirty="0"/>
          </a:p>
          <a:p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val="163382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… </a:t>
            </a:r>
            <a:r>
              <a:rPr lang="sl-SI" dirty="0" smtClean="0">
                <a:solidFill>
                  <a:srgbClr val="C00000"/>
                </a:solidFill>
              </a:rPr>
              <a:t>DELO </a:t>
            </a:r>
            <a:r>
              <a:rPr lang="sl-SI" dirty="0">
                <a:solidFill>
                  <a:srgbClr val="C00000"/>
                </a:solidFill>
              </a:rPr>
              <a:t>(</a:t>
            </a:r>
            <a:r>
              <a:rPr lang="sl-SI" dirty="0" smtClean="0">
                <a:solidFill>
                  <a:srgbClr val="C00000"/>
                </a:solidFill>
              </a:rPr>
              <a:t>UČENJE) …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2400" dirty="0" smtClean="0"/>
              <a:t>Nujni odmori, sprostitev!</a:t>
            </a:r>
          </a:p>
          <a:p>
            <a:endParaRPr lang="sl-SI" sz="2400" dirty="0"/>
          </a:p>
          <a:p>
            <a:r>
              <a:rPr lang="sl-SI" sz="2400" dirty="0" smtClean="0"/>
              <a:t>Spodbujate jih, da poiščejo pomoč: splet, povezava s sošolci, učitelji, izvajalci dodatne strokovne pomoči. </a:t>
            </a:r>
            <a:r>
              <a:rPr lang="sl-SI" sz="2400" dirty="0"/>
              <a:t>Č</a:t>
            </a:r>
            <a:r>
              <a:rPr lang="sl-SI" sz="2400" dirty="0" smtClean="0"/>
              <a:t>e potrebujete kakšen kontakt, se obrnite na svetovalno službo ali razredničarko (razrednika).</a:t>
            </a:r>
          </a:p>
          <a:p>
            <a:endParaRPr lang="sl-SI" sz="2400" dirty="0"/>
          </a:p>
          <a:p>
            <a:r>
              <a:rPr lang="sl-SI" sz="2400" dirty="0" smtClean="0"/>
              <a:t>Za delo jih pohvalite in povejte jim, da ste ponosni. Ni enostavno, ne za vas, ne za njih!</a:t>
            </a:r>
          </a:p>
          <a:p>
            <a:pPr marL="45720" indent="0">
              <a:buNone/>
            </a:pPr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val="2682344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C00000"/>
                </a:solidFill>
              </a:rPr>
              <a:t>UČENJE besedila … priprava na ocenjevanje znanja</a:t>
            </a:r>
            <a:endParaRPr lang="sl-SI" dirty="0">
              <a:solidFill>
                <a:srgbClr val="C0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sl-SI" sz="2400" b="1" dirty="0" smtClean="0"/>
          </a:p>
          <a:p>
            <a:pPr lvl="0"/>
            <a:r>
              <a:rPr lang="sl-SI" sz="2400" b="1" dirty="0" smtClean="0"/>
              <a:t>Učenec naj preleti </a:t>
            </a:r>
            <a:r>
              <a:rPr lang="sl-SI" sz="2400" b="1" dirty="0"/>
              <a:t>celotno besedilo.</a:t>
            </a:r>
            <a:r>
              <a:rPr lang="sl-SI" sz="2400" dirty="0"/>
              <a:t> </a:t>
            </a:r>
            <a:r>
              <a:rPr lang="sl-SI" sz="2400" dirty="0" smtClean="0"/>
              <a:t>Naj si poskuša ustvariti </a:t>
            </a:r>
            <a:r>
              <a:rPr lang="sl-SI" sz="2400" dirty="0"/>
              <a:t>sliko, o čem govori.</a:t>
            </a:r>
          </a:p>
          <a:p>
            <a:pPr lvl="0"/>
            <a:r>
              <a:rPr lang="sl-SI" sz="2400" dirty="0"/>
              <a:t>Besedilo </a:t>
            </a:r>
            <a:r>
              <a:rPr lang="sl-SI" sz="2400" dirty="0" smtClean="0"/>
              <a:t>naj </a:t>
            </a:r>
            <a:r>
              <a:rPr lang="sl-SI" sz="2400" b="1" dirty="0" smtClean="0"/>
              <a:t>razdeli </a:t>
            </a:r>
            <a:r>
              <a:rPr lang="sl-SI" sz="2400" b="1" dirty="0"/>
              <a:t>na manjše dele</a:t>
            </a:r>
            <a:r>
              <a:rPr lang="sl-SI" sz="2400" dirty="0"/>
              <a:t> – odstavke, pomenske enote.</a:t>
            </a:r>
          </a:p>
          <a:p>
            <a:pPr lvl="0"/>
            <a:r>
              <a:rPr lang="sl-SI" sz="2400" dirty="0" smtClean="0"/>
              <a:t>Loti naj </a:t>
            </a:r>
            <a:r>
              <a:rPr lang="sl-SI" sz="2400" dirty="0"/>
              <a:t>se </a:t>
            </a:r>
            <a:r>
              <a:rPr lang="sl-SI" sz="2400" b="1" dirty="0"/>
              <a:t>natančnega branja</a:t>
            </a:r>
            <a:r>
              <a:rPr lang="sl-SI" sz="2400" dirty="0"/>
              <a:t> prvega dela.</a:t>
            </a:r>
          </a:p>
          <a:p>
            <a:r>
              <a:rPr lang="sl-SI" sz="2400" dirty="0" smtClean="0"/>
              <a:t>Poskuša naj </a:t>
            </a:r>
            <a:r>
              <a:rPr lang="sl-SI" sz="2400" b="1" dirty="0"/>
              <a:t>izluščiti najpomembnejše informacije</a:t>
            </a:r>
            <a:r>
              <a:rPr lang="sl-SI" sz="2400" dirty="0"/>
              <a:t> iz vsakega dela besedila. </a:t>
            </a:r>
            <a:r>
              <a:rPr lang="sl-SI" sz="2400" dirty="0" smtClean="0"/>
              <a:t>Pomaga naj </a:t>
            </a:r>
            <a:r>
              <a:rPr lang="sl-SI" sz="2400" dirty="0"/>
              <a:t>si </a:t>
            </a:r>
            <a:r>
              <a:rPr lang="sl-SI" sz="2400" b="1" dirty="0"/>
              <a:t>s podčrtovanjem, obkroževanjem, </a:t>
            </a:r>
            <a:r>
              <a:rPr lang="sl-SI" sz="2400" b="1" dirty="0" smtClean="0"/>
              <a:t>uporablja naj </a:t>
            </a:r>
            <a:r>
              <a:rPr lang="sl-SI" sz="2400" b="1" dirty="0"/>
              <a:t>znake za poudarjanje</a:t>
            </a:r>
            <a:r>
              <a:rPr lang="sl-SI" sz="2400" dirty="0"/>
              <a:t>, npr. klicaj . . . 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83719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C00000"/>
                </a:solidFill>
              </a:rPr>
              <a:t>… UČENJE …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sl-SI" sz="2400" b="1" dirty="0" smtClean="0"/>
          </a:p>
          <a:p>
            <a:pPr lvl="0"/>
            <a:r>
              <a:rPr lang="sl-SI" sz="2400" b="1" dirty="0" smtClean="0"/>
              <a:t>Zapiše naj </a:t>
            </a:r>
            <a:r>
              <a:rPr lang="sl-SI" sz="2400" b="1" dirty="0"/>
              <a:t>ključne besede</a:t>
            </a:r>
            <a:r>
              <a:rPr lang="sl-SI" sz="2400" dirty="0"/>
              <a:t> (</a:t>
            </a:r>
            <a:r>
              <a:rPr lang="sl-SI" sz="2400" dirty="0" smtClean="0"/>
              <a:t>naredi </a:t>
            </a:r>
            <a:r>
              <a:rPr lang="sl-SI" sz="2400" dirty="0"/>
              <a:t>izpiske).</a:t>
            </a:r>
          </a:p>
          <a:p>
            <a:pPr lvl="0"/>
            <a:r>
              <a:rPr lang="sl-SI" sz="2400" dirty="0" smtClean="0"/>
              <a:t>Uporablja naj </a:t>
            </a:r>
            <a:r>
              <a:rPr lang="sl-SI" sz="2400" dirty="0"/>
              <a:t>različne </a:t>
            </a:r>
            <a:r>
              <a:rPr lang="sl-SI" sz="2400" b="1" dirty="0"/>
              <a:t>barve</a:t>
            </a:r>
            <a:r>
              <a:rPr lang="sl-SI" sz="2400" dirty="0"/>
              <a:t>.</a:t>
            </a:r>
          </a:p>
          <a:p>
            <a:pPr lvl="0"/>
            <a:r>
              <a:rPr lang="sl-SI" sz="2400" dirty="0"/>
              <a:t>Namesto izvlečka si lahko </a:t>
            </a:r>
            <a:r>
              <a:rPr lang="sl-SI" sz="2400" dirty="0" smtClean="0"/>
              <a:t>naredi </a:t>
            </a:r>
            <a:r>
              <a:rPr lang="sl-SI" sz="2400" b="1" dirty="0"/>
              <a:t>miselni vzorec</a:t>
            </a:r>
            <a:r>
              <a:rPr lang="sl-SI" sz="2400" dirty="0"/>
              <a:t> (ali miselni vzorec </a:t>
            </a:r>
            <a:r>
              <a:rPr lang="sl-SI" sz="2400" dirty="0" smtClean="0"/>
              <a:t>naredi </a:t>
            </a:r>
            <a:r>
              <a:rPr lang="sl-SI" sz="2400" dirty="0"/>
              <a:t>iz svojih izvlečkov).</a:t>
            </a:r>
          </a:p>
          <a:p>
            <a:pPr lvl="0"/>
            <a:r>
              <a:rPr lang="sl-SI" sz="2400" dirty="0"/>
              <a:t>Na koncu </a:t>
            </a:r>
            <a:r>
              <a:rPr lang="sl-SI" sz="2400" dirty="0" smtClean="0"/>
              <a:t>naj v </a:t>
            </a:r>
            <a:r>
              <a:rPr lang="sl-SI" sz="2400" dirty="0"/>
              <a:t>mislih </a:t>
            </a:r>
            <a:r>
              <a:rPr lang="sl-SI" sz="2400" b="1" dirty="0" smtClean="0"/>
              <a:t>ponovi</a:t>
            </a:r>
            <a:r>
              <a:rPr lang="sl-SI" sz="2400" dirty="0" smtClean="0"/>
              <a:t> </a:t>
            </a:r>
            <a:r>
              <a:rPr lang="sl-SI" sz="2400" dirty="0"/>
              <a:t>vso snov.</a:t>
            </a:r>
          </a:p>
          <a:p>
            <a:pPr marL="4572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686222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troci, ki se igrajo 16 x 9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9532264_TF03461883" id="{6B830917-A5E0-4A5A-A96A-91E85BA7B64B}" vid="{A5567F6B-EA14-4C0A-B1A6-C777298492DD}"/>
    </a:ext>
  </a:extLst>
</a:theme>
</file>

<file path=ppt/theme/theme2.xml><?xml version="1.0" encoding="utf-8"?>
<a:theme xmlns:a="http://schemas.openxmlformats.org/drawingml/2006/main" name="Officeova tema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ova tema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Načrt šolske predstavitve z motivom otrok, ki se igrajo (ilustracija, širokozaslonsko)</Template>
  <TotalTime>825</TotalTime>
  <Words>739</Words>
  <Application>Microsoft Office PowerPoint</Application>
  <PresentationFormat>Širokozaslonsko</PresentationFormat>
  <Paragraphs>86</Paragraphs>
  <Slides>15</Slides>
  <Notes>1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15</vt:i4>
      </vt:variant>
    </vt:vector>
  </HeadingPairs>
  <TitlesOfParts>
    <vt:vector size="18" baseType="lpstr">
      <vt:lpstr>Euphemia</vt:lpstr>
      <vt:lpstr>Wingdings</vt:lpstr>
      <vt:lpstr>Otroci, ki se igrajo 16 x 9</vt:lpstr>
      <vt:lpstr>IZOBRAŽEVANJE NA DALJAVO - NASVETI</vt:lpstr>
      <vt:lpstr>IZOBRAŽEVANJE NA DALJAVO JE NOVOST </vt:lpstr>
      <vt:lpstr>URNIK …</vt:lpstr>
      <vt:lpstr>GRADIVO …</vt:lpstr>
      <vt:lpstr>… GRADIVO …</vt:lpstr>
      <vt:lpstr>DELO (UČENJE) …</vt:lpstr>
      <vt:lpstr>… DELO (UČENJE) …</vt:lpstr>
      <vt:lpstr>UČENJE besedila … priprava na ocenjevanje znanja</vt:lpstr>
      <vt:lpstr>… UČENJE …</vt:lpstr>
      <vt:lpstr>SPROSTITEV …</vt:lpstr>
      <vt:lpstr>  9 stvari, ki jih lahko rečete zaskrbljenemu otroku:</vt:lpstr>
      <vt:lpstr>PowerPointova predstavitev</vt:lpstr>
      <vt:lpstr>PowerPointova predstavitev</vt:lpstr>
      <vt:lpstr>Vir: http://www.izaja.si/natisni-si-ti-zmores/</vt:lpstr>
      <vt:lpstr>PowerPointova predstavitev</vt:lpstr>
    </vt:vector>
  </TitlesOfParts>
  <Company>MIZS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POROČILO O OTROKU</dc:title>
  <dc:creator>Veronika</dc:creator>
  <cp:lastModifiedBy>Veronika</cp:lastModifiedBy>
  <cp:revision>149</cp:revision>
  <dcterms:created xsi:type="dcterms:W3CDTF">2019-10-17T10:06:41Z</dcterms:created>
  <dcterms:modified xsi:type="dcterms:W3CDTF">2020-03-30T10:39:47Z</dcterms:modified>
</cp:coreProperties>
</file>